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600650" cy="43200638"/>
  <p:notesSz cx="6797675" cy="9926638"/>
  <p:defaultTextStyle>
    <a:defPPr>
      <a:defRPr lang="en-US"/>
    </a:defPPr>
    <a:lvl1pPr marL="0" algn="l" defTabSz="4174556" rtl="0" eaLnBrk="1" latinLnBrk="0" hangingPunct="1">
      <a:defRPr sz="8200" kern="1200">
        <a:solidFill>
          <a:schemeClr val="tx1"/>
        </a:solidFill>
        <a:latin typeface="+mn-lt"/>
        <a:ea typeface="+mn-ea"/>
        <a:cs typeface="+mn-cs"/>
      </a:defRPr>
    </a:lvl1pPr>
    <a:lvl2pPr marL="2087278" algn="l" defTabSz="4174556" rtl="0" eaLnBrk="1" latinLnBrk="0" hangingPunct="1">
      <a:defRPr sz="8200" kern="1200">
        <a:solidFill>
          <a:schemeClr val="tx1"/>
        </a:solidFill>
        <a:latin typeface="+mn-lt"/>
        <a:ea typeface="+mn-ea"/>
        <a:cs typeface="+mn-cs"/>
      </a:defRPr>
    </a:lvl2pPr>
    <a:lvl3pPr marL="4174556" algn="l" defTabSz="4174556" rtl="0" eaLnBrk="1" latinLnBrk="0" hangingPunct="1">
      <a:defRPr sz="8200" kern="1200">
        <a:solidFill>
          <a:schemeClr val="tx1"/>
        </a:solidFill>
        <a:latin typeface="+mn-lt"/>
        <a:ea typeface="+mn-ea"/>
        <a:cs typeface="+mn-cs"/>
      </a:defRPr>
    </a:lvl3pPr>
    <a:lvl4pPr marL="6261834" algn="l" defTabSz="4174556" rtl="0" eaLnBrk="1" latinLnBrk="0" hangingPunct="1">
      <a:defRPr sz="8200" kern="1200">
        <a:solidFill>
          <a:schemeClr val="tx1"/>
        </a:solidFill>
        <a:latin typeface="+mn-lt"/>
        <a:ea typeface="+mn-ea"/>
        <a:cs typeface="+mn-cs"/>
      </a:defRPr>
    </a:lvl4pPr>
    <a:lvl5pPr marL="8349113" algn="l" defTabSz="4174556" rtl="0" eaLnBrk="1" latinLnBrk="0" hangingPunct="1">
      <a:defRPr sz="8200" kern="1200">
        <a:solidFill>
          <a:schemeClr val="tx1"/>
        </a:solidFill>
        <a:latin typeface="+mn-lt"/>
        <a:ea typeface="+mn-ea"/>
        <a:cs typeface="+mn-cs"/>
      </a:defRPr>
    </a:lvl5pPr>
    <a:lvl6pPr marL="10436390" algn="l" defTabSz="4174556" rtl="0" eaLnBrk="1" latinLnBrk="0" hangingPunct="1">
      <a:defRPr sz="8200" kern="1200">
        <a:solidFill>
          <a:schemeClr val="tx1"/>
        </a:solidFill>
        <a:latin typeface="+mn-lt"/>
        <a:ea typeface="+mn-ea"/>
        <a:cs typeface="+mn-cs"/>
      </a:defRPr>
    </a:lvl6pPr>
    <a:lvl7pPr marL="12523668" algn="l" defTabSz="4174556" rtl="0" eaLnBrk="1" latinLnBrk="0" hangingPunct="1">
      <a:defRPr sz="8200" kern="1200">
        <a:solidFill>
          <a:schemeClr val="tx1"/>
        </a:solidFill>
        <a:latin typeface="+mn-lt"/>
        <a:ea typeface="+mn-ea"/>
        <a:cs typeface="+mn-cs"/>
      </a:defRPr>
    </a:lvl7pPr>
    <a:lvl8pPr marL="14610946" algn="l" defTabSz="4174556" rtl="0" eaLnBrk="1" latinLnBrk="0" hangingPunct="1">
      <a:defRPr sz="8200" kern="1200">
        <a:solidFill>
          <a:schemeClr val="tx1"/>
        </a:solidFill>
        <a:latin typeface="+mn-lt"/>
        <a:ea typeface="+mn-ea"/>
        <a:cs typeface="+mn-cs"/>
      </a:defRPr>
    </a:lvl8pPr>
    <a:lvl9pPr marL="16698224" algn="l" defTabSz="4174556"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7" userDrawn="1">
          <p15:clr>
            <a:srgbClr val="A4A3A4"/>
          </p15:clr>
        </p15:guide>
        <p15:guide id="2" pos="963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2" autoAdjust="0"/>
    <p:restoredTop sz="94676" autoAdjust="0"/>
  </p:normalViewPr>
  <p:slideViewPr>
    <p:cSldViewPr>
      <p:cViewPr varScale="1">
        <p:scale>
          <a:sx n="12" d="100"/>
          <a:sy n="12" d="100"/>
        </p:scale>
        <p:origin x="2040" y="164"/>
      </p:cViewPr>
      <p:guideLst>
        <p:guide orient="horz" pos="13607"/>
        <p:guide pos="963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dLbls>
          <c:showLegendKey val="0"/>
          <c:showVal val="0"/>
          <c:showCatName val="0"/>
          <c:showSerName val="0"/>
          <c:showPercent val="0"/>
          <c:showBubbleSize val="0"/>
        </c:dLbls>
        <c:gapWidth val="150"/>
        <c:axId val="101310928"/>
        <c:axId val="118326600"/>
      </c:barChart>
      <c:catAx>
        <c:axId val="101310928"/>
        <c:scaling>
          <c:orientation val="minMax"/>
        </c:scaling>
        <c:delete val="0"/>
        <c:axPos val="b"/>
        <c:numFmt formatCode="General" sourceLinked="0"/>
        <c:majorTickMark val="out"/>
        <c:minorTickMark val="none"/>
        <c:tickLblPos val="nextTo"/>
        <c:crossAx val="118326600"/>
        <c:crosses val="autoZero"/>
        <c:auto val="1"/>
        <c:lblAlgn val="ctr"/>
        <c:lblOffset val="100"/>
        <c:noMultiLvlLbl val="0"/>
      </c:catAx>
      <c:valAx>
        <c:axId val="118326600"/>
        <c:scaling>
          <c:orientation val="minMax"/>
        </c:scaling>
        <c:delete val="1"/>
        <c:axPos val="l"/>
        <c:title>
          <c:tx>
            <c:rich>
              <a:bodyPr/>
              <a:lstStyle/>
              <a:p>
                <a:pPr>
                  <a:defRPr/>
                </a:pPr>
                <a:r>
                  <a:rPr lang="en-GB" dirty="0"/>
                  <a:t>Particle</a:t>
                </a:r>
                <a:r>
                  <a:rPr lang="en-GB" baseline="0" dirty="0"/>
                  <a:t> size (nm)</a:t>
                </a:r>
                <a:endParaRPr lang="en-GB" dirty="0"/>
              </a:p>
            </c:rich>
          </c:tx>
          <c:layout>
            <c:manualLayout>
              <c:xMode val="edge"/>
              <c:yMode val="edge"/>
              <c:x val="4.531627189572833E-3"/>
              <c:y val="0.36381534796530129"/>
            </c:manualLayout>
          </c:layout>
          <c:overlay val="0"/>
        </c:title>
        <c:numFmt formatCode="General" sourceLinked="1"/>
        <c:majorTickMark val="out"/>
        <c:minorTickMark val="none"/>
        <c:tickLblPos val="nextTo"/>
        <c:crossAx val="101310928"/>
        <c:crosses val="autoZero"/>
        <c:crossBetween val="between"/>
      </c:valAx>
      <c:spPr>
        <a:noFill/>
        <a:ln w="25400">
          <a:noFill/>
        </a:ln>
      </c:spPr>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p:cNvSpPr/>
          <p:nvPr userDrawn="1"/>
        </p:nvSpPr>
        <p:spPr>
          <a:xfrm>
            <a:off x="29750633" y="0"/>
            <a:ext cx="850019" cy="432006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7424" tIns="38711" rIns="77424" bIns="38711" rtlCol="0" anchor="ctr"/>
          <a:lstStyle/>
          <a:p>
            <a:pPr algn="ctr"/>
            <a:endParaRPr lang="en-US" sz="7300" dirty="0"/>
          </a:p>
        </p:txBody>
      </p:sp>
      <p:sp>
        <p:nvSpPr>
          <p:cNvPr id="10" name="Rectangle 9"/>
          <p:cNvSpPr/>
          <p:nvPr userDrawn="1"/>
        </p:nvSpPr>
        <p:spPr>
          <a:xfrm>
            <a:off x="0" y="0"/>
            <a:ext cx="850019" cy="432006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7424" tIns="38711" rIns="77424" bIns="38711" rtlCol="0" anchor="ctr"/>
          <a:lstStyle/>
          <a:p>
            <a:pPr algn="ctr"/>
            <a:endParaRPr lang="en-US" sz="7300" dirty="0"/>
          </a:p>
        </p:txBody>
      </p:sp>
      <p:sp>
        <p:nvSpPr>
          <p:cNvPr id="7" name="Rectangle 6"/>
          <p:cNvSpPr/>
          <p:nvPr userDrawn="1"/>
        </p:nvSpPr>
        <p:spPr>
          <a:xfrm>
            <a:off x="1" y="2"/>
            <a:ext cx="30600650" cy="540007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7424" tIns="38711" rIns="77424" bIns="38711" rtlCol="0" anchor="ctr"/>
          <a:lstStyle/>
          <a:p>
            <a:pPr algn="ctr"/>
            <a:endParaRPr lang="en-US" sz="7300" dirty="0"/>
          </a:p>
        </p:txBody>
      </p:sp>
      <p:sp>
        <p:nvSpPr>
          <p:cNvPr id="8" name="Rectangle 7"/>
          <p:cNvSpPr/>
          <p:nvPr userDrawn="1"/>
        </p:nvSpPr>
        <p:spPr>
          <a:xfrm>
            <a:off x="1" y="37800561"/>
            <a:ext cx="30600650" cy="540007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7424" tIns="38711" rIns="77424" bIns="38711" rtlCol="0" anchor="ctr"/>
          <a:lstStyle/>
          <a:p>
            <a:pPr algn="ctr"/>
            <a:endParaRPr lang="en-US" sz="7300"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084316" y="42908168"/>
            <a:ext cx="5355783" cy="187694"/>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5/12/2023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30033" y="1730030"/>
            <a:ext cx="27540586" cy="7200107"/>
          </a:xfrm>
          <a:prstGeom prst="rect">
            <a:avLst/>
          </a:prstGeom>
        </p:spPr>
        <p:txBody>
          <a:bodyPr vert="horz" lIns="417456" tIns="208727" rIns="417456" bIns="208727" rtlCol="0" anchor="ctr">
            <a:normAutofit/>
          </a:bodyPr>
          <a:lstStyle/>
          <a:p>
            <a:r>
              <a:rPr lang="en-US" dirty="0"/>
              <a:t>Click to edit Master title style</a:t>
            </a:r>
          </a:p>
        </p:txBody>
      </p:sp>
      <p:sp>
        <p:nvSpPr>
          <p:cNvPr id="3" name="Text Placeholder 2"/>
          <p:cNvSpPr>
            <a:spLocks noGrp="1"/>
          </p:cNvSpPr>
          <p:nvPr>
            <p:ph type="body" idx="1"/>
          </p:nvPr>
        </p:nvSpPr>
        <p:spPr>
          <a:xfrm>
            <a:off x="1530033" y="10080154"/>
            <a:ext cx="27540586" cy="28510425"/>
          </a:xfrm>
          <a:prstGeom prst="rect">
            <a:avLst/>
          </a:prstGeom>
        </p:spPr>
        <p:txBody>
          <a:bodyPr vert="horz" lIns="417456" tIns="208727" rIns="417456" bIns="20872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530033" y="40040595"/>
            <a:ext cx="7140152" cy="2300034"/>
          </a:xfrm>
          <a:prstGeom prst="rect">
            <a:avLst/>
          </a:prstGeom>
        </p:spPr>
        <p:txBody>
          <a:bodyPr vert="horz" lIns="417456" tIns="208727" rIns="417456" bIns="208727" rtlCol="0" anchor="ctr"/>
          <a:lstStyle>
            <a:lvl1pPr algn="l">
              <a:defRPr sz="4897">
                <a:solidFill>
                  <a:schemeClr val="tx1">
                    <a:tint val="75000"/>
                  </a:schemeClr>
                </a:solidFill>
              </a:defRPr>
            </a:lvl1pPr>
          </a:lstStyle>
          <a:p>
            <a:fld id="{985D6BDF-9D0E-4E2B-85B8-D8F4790360C9}" type="datetimeFigureOut">
              <a:rPr lang="en-US" smtClean="0"/>
              <a:t>5/12/2023</a:t>
            </a:fld>
            <a:endParaRPr lang="en-US" dirty="0"/>
          </a:p>
        </p:txBody>
      </p:sp>
      <p:sp>
        <p:nvSpPr>
          <p:cNvPr id="5" name="Footer Placeholder 4"/>
          <p:cNvSpPr>
            <a:spLocks noGrp="1"/>
          </p:cNvSpPr>
          <p:nvPr>
            <p:ph type="ftr" sz="quarter" idx="3"/>
          </p:nvPr>
        </p:nvSpPr>
        <p:spPr>
          <a:xfrm>
            <a:off x="10455223" y="40040595"/>
            <a:ext cx="9690205" cy="2300034"/>
          </a:xfrm>
          <a:prstGeom prst="rect">
            <a:avLst/>
          </a:prstGeom>
        </p:spPr>
        <p:txBody>
          <a:bodyPr vert="horz" lIns="417456" tIns="208727" rIns="417456" bIns="208727" rtlCol="0" anchor="ctr"/>
          <a:lstStyle>
            <a:lvl1pPr algn="ctr">
              <a:defRPr sz="4897">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930465" y="40040595"/>
            <a:ext cx="7140152" cy="2300034"/>
          </a:xfrm>
          <a:prstGeom prst="rect">
            <a:avLst/>
          </a:prstGeom>
        </p:spPr>
        <p:txBody>
          <a:bodyPr vert="horz" lIns="417456" tIns="208727" rIns="417456" bIns="208727" rtlCol="0" anchor="ctr"/>
          <a:lstStyle>
            <a:lvl1pPr algn="r">
              <a:defRPr sz="4897">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3716185" rtl="0" eaLnBrk="1" latinLnBrk="0" hangingPunct="1">
        <a:spcBef>
          <a:spcPct val="0"/>
        </a:spcBef>
        <a:buNone/>
        <a:defRPr sz="6766" kern="1200">
          <a:solidFill>
            <a:schemeClr val="tx1"/>
          </a:solidFill>
          <a:latin typeface="+mj-lt"/>
          <a:ea typeface="+mj-ea"/>
          <a:cs typeface="+mj-cs"/>
        </a:defRPr>
      </a:lvl1pPr>
    </p:titleStyle>
    <p:bodyStyle>
      <a:lvl1pPr marL="387103" indent="-387103" algn="l" defTabSz="3716185" rtl="0" eaLnBrk="1" latinLnBrk="0" hangingPunct="1">
        <a:spcBef>
          <a:spcPct val="20000"/>
        </a:spcBef>
        <a:buFont typeface="Arial" pitchFamily="34" charset="0"/>
        <a:buChar char="•"/>
        <a:defRPr sz="3026" kern="1200">
          <a:solidFill>
            <a:schemeClr val="tx1"/>
          </a:solidFill>
          <a:latin typeface="+mn-lt"/>
          <a:ea typeface="+mn-ea"/>
          <a:cs typeface="+mn-cs"/>
        </a:defRPr>
      </a:lvl1pPr>
      <a:lvl2pPr marL="774205" indent="-387103" algn="l" defTabSz="3716185" rtl="0" eaLnBrk="1" latinLnBrk="0" hangingPunct="1">
        <a:spcBef>
          <a:spcPct val="20000"/>
        </a:spcBef>
        <a:buFont typeface="Arial" pitchFamily="34" charset="0"/>
        <a:buChar char="–"/>
        <a:defRPr sz="3026" kern="1200">
          <a:solidFill>
            <a:schemeClr val="tx1"/>
          </a:solidFill>
          <a:latin typeface="+mn-lt"/>
          <a:ea typeface="+mn-ea"/>
          <a:cs typeface="+mn-cs"/>
        </a:defRPr>
      </a:lvl2pPr>
      <a:lvl3pPr marL="1161309" indent="-387103" algn="l" defTabSz="3716185" rtl="0" eaLnBrk="1" latinLnBrk="0" hangingPunct="1">
        <a:spcBef>
          <a:spcPct val="20000"/>
        </a:spcBef>
        <a:buFont typeface="Arial" pitchFamily="34" charset="0"/>
        <a:buChar char="•"/>
        <a:defRPr sz="3026" kern="1200">
          <a:solidFill>
            <a:schemeClr val="tx1"/>
          </a:solidFill>
          <a:latin typeface="+mn-lt"/>
          <a:ea typeface="+mn-ea"/>
          <a:cs typeface="+mn-cs"/>
        </a:defRPr>
      </a:lvl3pPr>
      <a:lvl4pPr marL="1548410" indent="-387103" algn="l" defTabSz="3716185" rtl="0" eaLnBrk="1" latinLnBrk="0" hangingPunct="1">
        <a:spcBef>
          <a:spcPct val="20000"/>
        </a:spcBef>
        <a:buFont typeface="Arial" pitchFamily="34" charset="0"/>
        <a:buChar char="–"/>
        <a:defRPr sz="3026" kern="1200">
          <a:solidFill>
            <a:schemeClr val="tx1"/>
          </a:solidFill>
          <a:latin typeface="+mn-lt"/>
          <a:ea typeface="+mn-ea"/>
          <a:cs typeface="+mn-cs"/>
        </a:defRPr>
      </a:lvl4pPr>
      <a:lvl5pPr marL="1935514" indent="-387103" algn="l" defTabSz="3716185" rtl="0" eaLnBrk="1" latinLnBrk="0" hangingPunct="1">
        <a:spcBef>
          <a:spcPct val="20000"/>
        </a:spcBef>
        <a:buFont typeface="Arial" pitchFamily="34" charset="0"/>
        <a:buChar char="»"/>
        <a:defRPr sz="3026" kern="1200">
          <a:solidFill>
            <a:schemeClr val="tx1"/>
          </a:solidFill>
          <a:latin typeface="+mn-lt"/>
          <a:ea typeface="+mn-ea"/>
          <a:cs typeface="+mn-cs"/>
        </a:defRPr>
      </a:lvl5pPr>
      <a:lvl6pPr marL="10219509" indent="-929046" algn="l" defTabSz="3716185" rtl="0" eaLnBrk="1" latinLnBrk="0" hangingPunct="1">
        <a:spcBef>
          <a:spcPct val="20000"/>
        </a:spcBef>
        <a:buFont typeface="Arial" pitchFamily="34" charset="0"/>
        <a:buChar char="•"/>
        <a:defRPr sz="8101" kern="1200">
          <a:solidFill>
            <a:schemeClr val="tx1"/>
          </a:solidFill>
          <a:latin typeface="+mn-lt"/>
          <a:ea typeface="+mn-ea"/>
          <a:cs typeface="+mn-cs"/>
        </a:defRPr>
      </a:lvl6pPr>
      <a:lvl7pPr marL="12077602" indent="-929046" algn="l" defTabSz="3716185" rtl="0" eaLnBrk="1" latinLnBrk="0" hangingPunct="1">
        <a:spcBef>
          <a:spcPct val="20000"/>
        </a:spcBef>
        <a:buFont typeface="Arial" pitchFamily="34" charset="0"/>
        <a:buChar char="•"/>
        <a:defRPr sz="8101" kern="1200">
          <a:solidFill>
            <a:schemeClr val="tx1"/>
          </a:solidFill>
          <a:latin typeface="+mn-lt"/>
          <a:ea typeface="+mn-ea"/>
          <a:cs typeface="+mn-cs"/>
        </a:defRPr>
      </a:lvl7pPr>
      <a:lvl8pPr marL="13935694" indent="-929046" algn="l" defTabSz="3716185" rtl="0" eaLnBrk="1" latinLnBrk="0" hangingPunct="1">
        <a:spcBef>
          <a:spcPct val="20000"/>
        </a:spcBef>
        <a:buFont typeface="Arial" pitchFamily="34" charset="0"/>
        <a:buChar char="•"/>
        <a:defRPr sz="8101" kern="1200">
          <a:solidFill>
            <a:schemeClr val="tx1"/>
          </a:solidFill>
          <a:latin typeface="+mn-lt"/>
          <a:ea typeface="+mn-ea"/>
          <a:cs typeface="+mn-cs"/>
        </a:defRPr>
      </a:lvl8pPr>
      <a:lvl9pPr marL="15793787" indent="-929046" algn="l" defTabSz="3716185" rtl="0" eaLnBrk="1" latinLnBrk="0" hangingPunct="1">
        <a:spcBef>
          <a:spcPct val="20000"/>
        </a:spcBef>
        <a:buFont typeface="Arial" pitchFamily="34" charset="0"/>
        <a:buChar char="•"/>
        <a:defRPr sz="8101" kern="1200">
          <a:solidFill>
            <a:schemeClr val="tx1"/>
          </a:solidFill>
          <a:latin typeface="+mn-lt"/>
          <a:ea typeface="+mn-ea"/>
          <a:cs typeface="+mn-cs"/>
        </a:defRPr>
      </a:lvl9pPr>
    </p:bodyStyle>
    <p:otherStyle>
      <a:defPPr>
        <a:defRPr lang="en-US"/>
      </a:defPPr>
      <a:lvl1pPr marL="0" algn="l" defTabSz="3716185" rtl="0" eaLnBrk="1" latinLnBrk="0" hangingPunct="1">
        <a:defRPr sz="7300" kern="1200">
          <a:solidFill>
            <a:schemeClr val="tx1"/>
          </a:solidFill>
          <a:latin typeface="+mn-lt"/>
          <a:ea typeface="+mn-ea"/>
          <a:cs typeface="+mn-cs"/>
        </a:defRPr>
      </a:lvl1pPr>
      <a:lvl2pPr marL="1858093" algn="l" defTabSz="3716185" rtl="0" eaLnBrk="1" latinLnBrk="0" hangingPunct="1">
        <a:defRPr sz="7300" kern="1200">
          <a:solidFill>
            <a:schemeClr val="tx1"/>
          </a:solidFill>
          <a:latin typeface="+mn-lt"/>
          <a:ea typeface="+mn-ea"/>
          <a:cs typeface="+mn-cs"/>
        </a:defRPr>
      </a:lvl2pPr>
      <a:lvl3pPr marL="3716185" algn="l" defTabSz="3716185" rtl="0" eaLnBrk="1" latinLnBrk="0" hangingPunct="1">
        <a:defRPr sz="7300" kern="1200">
          <a:solidFill>
            <a:schemeClr val="tx1"/>
          </a:solidFill>
          <a:latin typeface="+mn-lt"/>
          <a:ea typeface="+mn-ea"/>
          <a:cs typeface="+mn-cs"/>
        </a:defRPr>
      </a:lvl3pPr>
      <a:lvl4pPr marL="5574278" algn="l" defTabSz="3716185" rtl="0" eaLnBrk="1" latinLnBrk="0" hangingPunct="1">
        <a:defRPr sz="7300" kern="1200">
          <a:solidFill>
            <a:schemeClr val="tx1"/>
          </a:solidFill>
          <a:latin typeface="+mn-lt"/>
          <a:ea typeface="+mn-ea"/>
          <a:cs typeface="+mn-cs"/>
        </a:defRPr>
      </a:lvl4pPr>
      <a:lvl5pPr marL="7432372" algn="l" defTabSz="3716185" rtl="0" eaLnBrk="1" latinLnBrk="0" hangingPunct="1">
        <a:defRPr sz="7300" kern="1200">
          <a:solidFill>
            <a:schemeClr val="tx1"/>
          </a:solidFill>
          <a:latin typeface="+mn-lt"/>
          <a:ea typeface="+mn-ea"/>
          <a:cs typeface="+mn-cs"/>
        </a:defRPr>
      </a:lvl5pPr>
      <a:lvl6pPr marL="9290463" algn="l" defTabSz="3716185" rtl="0" eaLnBrk="1" latinLnBrk="0" hangingPunct="1">
        <a:defRPr sz="7300" kern="1200">
          <a:solidFill>
            <a:schemeClr val="tx1"/>
          </a:solidFill>
          <a:latin typeface="+mn-lt"/>
          <a:ea typeface="+mn-ea"/>
          <a:cs typeface="+mn-cs"/>
        </a:defRPr>
      </a:lvl6pPr>
      <a:lvl7pPr marL="11148556" algn="l" defTabSz="3716185" rtl="0" eaLnBrk="1" latinLnBrk="0" hangingPunct="1">
        <a:defRPr sz="7300" kern="1200">
          <a:solidFill>
            <a:schemeClr val="tx1"/>
          </a:solidFill>
          <a:latin typeface="+mn-lt"/>
          <a:ea typeface="+mn-ea"/>
          <a:cs typeface="+mn-cs"/>
        </a:defRPr>
      </a:lvl7pPr>
      <a:lvl8pPr marL="13006648" algn="l" defTabSz="3716185" rtl="0" eaLnBrk="1" latinLnBrk="0" hangingPunct="1">
        <a:defRPr sz="7300" kern="1200">
          <a:solidFill>
            <a:schemeClr val="tx1"/>
          </a:solidFill>
          <a:latin typeface="+mn-lt"/>
          <a:ea typeface="+mn-ea"/>
          <a:cs typeface="+mn-cs"/>
        </a:defRPr>
      </a:lvl8pPr>
      <a:lvl9pPr marL="14864740" algn="l" defTabSz="3716185" rtl="0" eaLnBrk="1" latinLnBrk="0" hangingPunct="1">
        <a:defRPr sz="7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doi.org/10.1593/tlo.09274" TargetMode="External"/><Relationship Id="rId7" Type="http://schemas.openxmlformats.org/officeDocument/2006/relationships/image" Target="../media/image2.png"/><Relationship Id="rId2" Type="http://schemas.openxmlformats.org/officeDocument/2006/relationships/hyperlink" Target="https://doi.org/10.1021/acsanm.0c00502" TargetMode="Externa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hyperlink" Target="https://doi.org/10.21037/10584" TargetMode="External"/><Relationship Id="rId10" Type="http://schemas.openxmlformats.org/officeDocument/2006/relationships/image" Target="../media/image5.png"/><Relationship Id="rId4" Type="http://schemas.openxmlformats.org/officeDocument/2006/relationships/hyperlink" Target="https://doi.org/10.1016/j.ijpharm.2009.04.035"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4525027" y="738008"/>
            <a:ext cx="19800314" cy="2590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54848" tIns="387119" rIns="154848" bIns="387119"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5876" b="1" dirty="0">
                <a:solidFill>
                  <a:schemeClr val="accent3">
                    <a:lumMod val="20000"/>
                    <a:lumOff val="80000"/>
                  </a:schemeClr>
                </a:solidFill>
                <a:latin typeface="+mn-lt"/>
              </a:rPr>
              <a:t>Novel Formulation of PGLA nanoparticles for targeted glioblastoma chemotherapy</a:t>
            </a:r>
          </a:p>
        </p:txBody>
      </p:sp>
      <p:sp>
        <p:nvSpPr>
          <p:cNvPr id="5" name="Text Box 123"/>
          <p:cNvSpPr txBox="1">
            <a:spLocks noChangeArrowheads="1"/>
          </p:cNvSpPr>
          <p:nvPr/>
        </p:nvSpPr>
        <p:spPr bwMode="auto">
          <a:xfrm>
            <a:off x="5240997" y="3194370"/>
            <a:ext cx="18741124" cy="2035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54848" tIns="154848" rIns="154848" bIns="154848"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a:spcAft>
                <a:spcPts val="801"/>
              </a:spcAft>
            </a:pPr>
            <a:r>
              <a:rPr lang="en-US" sz="3165" kern="14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Nazim Uddin</a:t>
            </a:r>
            <a:r>
              <a:rPr lang="en-US" sz="3165" kern="1400" baseline="300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1</a:t>
            </a:r>
            <a:r>
              <a:rPr lang="en-US" sz="3165" kern="14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Amal Elkordy</a:t>
            </a:r>
            <a:r>
              <a:rPr lang="en-US" sz="3165" kern="1400" baseline="300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2</a:t>
            </a:r>
            <a:r>
              <a:rPr lang="en-US" sz="3165" kern="14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Ahmed Faheem</a:t>
            </a:r>
            <a:r>
              <a:rPr lang="en-US" sz="3165" kern="1400" baseline="300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3</a:t>
            </a:r>
            <a:endParaRPr lang="en-GB" sz="3165" kern="1400" dirty="0">
              <a:solidFill>
                <a:schemeClr val="bg1"/>
              </a:solidFill>
              <a:latin typeface="Arial" panose="020B0604020202020204" pitchFamily="34" charset="0"/>
              <a:ea typeface="Times New Roman" panose="02020603050405020304" pitchFamily="18" charset="0"/>
              <a:cs typeface="Times New Roman" panose="02020603050405020304" pitchFamily="18" charset="0"/>
            </a:endParaRPr>
          </a:p>
          <a:p>
            <a:pPr algn="ctr"/>
            <a:r>
              <a:rPr lang="en-US" sz="1780" dirty="0">
                <a:solidFill>
                  <a:schemeClr val="bg1"/>
                </a:solidFill>
              </a:rPr>
              <a:t>School of Pharmacy and Pharmaceutical Sciences, University of Sunderland, Sunderland, United Kingdom</a:t>
            </a:r>
          </a:p>
          <a:p>
            <a:pPr algn="ctr"/>
            <a:r>
              <a:rPr lang="en-US" sz="1780" baseline="30000" dirty="0">
                <a:solidFill>
                  <a:schemeClr val="bg1"/>
                </a:solidFill>
              </a:rPr>
              <a:t>1 </a:t>
            </a:r>
            <a:r>
              <a:rPr lang="en-US" sz="1780" dirty="0">
                <a:solidFill>
                  <a:schemeClr val="bg1"/>
                </a:solidFill>
              </a:rPr>
              <a:t>nazim.uddin@research.sunderland.ac.uk; </a:t>
            </a:r>
            <a:r>
              <a:rPr lang="en-US" sz="1780" baseline="30000" dirty="0">
                <a:solidFill>
                  <a:schemeClr val="bg1"/>
                </a:solidFill>
              </a:rPr>
              <a:t>2 </a:t>
            </a:r>
            <a:r>
              <a:rPr lang="en-US" sz="1780" dirty="0">
                <a:solidFill>
                  <a:schemeClr val="bg1"/>
                </a:solidFill>
              </a:rPr>
              <a:t>amal.elkordy@sunderland.ac.uk; </a:t>
            </a:r>
            <a:r>
              <a:rPr lang="en-US" sz="1780" baseline="30000" dirty="0">
                <a:solidFill>
                  <a:schemeClr val="bg1"/>
                </a:solidFill>
              </a:rPr>
              <a:t>3 </a:t>
            </a:r>
            <a:r>
              <a:rPr lang="en-US" sz="1780" dirty="0">
                <a:solidFill>
                  <a:schemeClr val="bg1"/>
                </a:solidFill>
              </a:rPr>
              <a:t>ahmed.faheem@sunderland.ac.uk</a:t>
            </a:r>
            <a:endParaRPr lang="en-US" sz="1780" dirty="0">
              <a:solidFill>
                <a:schemeClr val="bg1"/>
              </a:solidFill>
              <a:latin typeface="+mn-lt"/>
            </a:endParaRPr>
          </a:p>
        </p:txBody>
      </p:sp>
      <p:sp>
        <p:nvSpPr>
          <p:cNvPr id="24" name="TextBox 23"/>
          <p:cNvSpPr txBox="1"/>
          <p:nvPr/>
        </p:nvSpPr>
        <p:spPr>
          <a:xfrm>
            <a:off x="2244120" y="39162038"/>
            <a:ext cx="6286885" cy="2294169"/>
          </a:xfrm>
          <a:prstGeom prst="rect">
            <a:avLst/>
          </a:prstGeom>
          <a:solidFill>
            <a:schemeClr val="accent1">
              <a:lumMod val="40000"/>
              <a:lumOff val="60000"/>
            </a:schemeClr>
          </a:solidFill>
        </p:spPr>
        <p:txBody>
          <a:bodyPr wrap="none" lIns="77424" tIns="38711" rIns="77424" bIns="38711" rtlCol="0">
            <a:spAutoFit/>
          </a:bodyPr>
          <a:lstStyle/>
          <a:p>
            <a:r>
              <a:rPr lang="en-US" sz="2400" dirty="0"/>
              <a:t>Nazim Uddin</a:t>
            </a:r>
          </a:p>
          <a:p>
            <a:r>
              <a:rPr lang="en-US" sz="2400" dirty="0"/>
              <a:t>Pasteur 162, Sciences Complex</a:t>
            </a:r>
          </a:p>
          <a:p>
            <a:r>
              <a:rPr lang="en-US" sz="2400" dirty="0"/>
              <a:t>School of Pharmacy and Pharmaceutical Sciences</a:t>
            </a:r>
          </a:p>
          <a:p>
            <a:r>
              <a:rPr lang="en-US" sz="2400" dirty="0"/>
              <a:t>University of Sunderland, United Kingdom</a:t>
            </a:r>
          </a:p>
          <a:p>
            <a:r>
              <a:rPr lang="en-US" sz="2400" dirty="0"/>
              <a:t>Email: nazim.uddin@research.sunderland.ac.uk</a:t>
            </a:r>
          </a:p>
          <a:p>
            <a:r>
              <a:rPr lang="en-US" sz="2400" dirty="0"/>
              <a:t>Phone: +4401915154014, +4407824809123</a:t>
            </a:r>
          </a:p>
        </p:txBody>
      </p:sp>
      <p:sp>
        <p:nvSpPr>
          <p:cNvPr id="25" name="TextBox 24"/>
          <p:cNvSpPr txBox="1"/>
          <p:nvPr/>
        </p:nvSpPr>
        <p:spPr>
          <a:xfrm>
            <a:off x="2244120" y="38234292"/>
            <a:ext cx="2124754" cy="817976"/>
          </a:xfrm>
          <a:prstGeom prst="rect">
            <a:avLst/>
          </a:prstGeom>
          <a:noFill/>
        </p:spPr>
        <p:txBody>
          <a:bodyPr wrap="none" lIns="77424" tIns="38711" rIns="77424" bIns="38711" rtlCol="0">
            <a:spAutoFit/>
          </a:bodyPr>
          <a:lstStyle/>
          <a:p>
            <a:r>
              <a:rPr lang="en-US" sz="4808" b="1" dirty="0"/>
              <a:t>Contact</a:t>
            </a:r>
          </a:p>
        </p:txBody>
      </p:sp>
      <p:sp>
        <p:nvSpPr>
          <p:cNvPr id="26" name="TextBox 25"/>
          <p:cNvSpPr txBox="1"/>
          <p:nvPr/>
        </p:nvSpPr>
        <p:spPr>
          <a:xfrm>
            <a:off x="16468814" y="39162038"/>
            <a:ext cx="11975557" cy="3962400"/>
          </a:xfrm>
          <a:prstGeom prst="rect">
            <a:avLst/>
          </a:prstGeom>
          <a:noFill/>
        </p:spPr>
        <p:txBody>
          <a:bodyPr wrap="square" lIns="77424" tIns="77424" rIns="77424" bIns="77424" numCol="1" spcCol="434850" rtlCol="0">
            <a:noAutofit/>
          </a:bodyPr>
          <a:lstStyle/>
          <a:p>
            <a:r>
              <a:rPr lang="en-US" sz="1424" dirty="0"/>
              <a:t>1. </a:t>
            </a:r>
            <a:r>
              <a:rPr lang="en-US" sz="1424" dirty="0" err="1"/>
              <a:t>Bidkar</a:t>
            </a:r>
            <a:r>
              <a:rPr lang="en-US" sz="1424" dirty="0"/>
              <a:t>, A. P., </a:t>
            </a:r>
            <a:r>
              <a:rPr lang="en-US" sz="1424" dirty="0" err="1"/>
              <a:t>Sanpui</a:t>
            </a:r>
            <a:r>
              <a:rPr lang="en-US" sz="1424" dirty="0"/>
              <a:t>, P., &amp; Ghosh, S. S. (2020). Transferrin-Conjugated Red Blood Cell Membrane-Coated Poly(lactic-co-glycolic acid) Nanoparticles for the Delivery of Doxorubicin and Methylene Blue. ACS Applied Nano Materials, 3(4), 3807–3819. </a:t>
            </a:r>
            <a:r>
              <a:rPr lang="en-US" sz="1424" dirty="0">
                <a:hlinkClick r:id="rId2"/>
              </a:rPr>
              <a:t>https://doi.org/10.1021/acsanm.0c00502</a:t>
            </a:r>
            <a:endParaRPr lang="en-US" sz="1424" dirty="0"/>
          </a:p>
          <a:p>
            <a:pPr marL="342900" indent="-342900">
              <a:buAutoNum type="arabicPeriod"/>
            </a:pPr>
            <a:endParaRPr lang="en-US" sz="1424" dirty="0"/>
          </a:p>
          <a:p>
            <a:r>
              <a:rPr lang="en-US" sz="1424" dirty="0"/>
              <a:t>2. </a:t>
            </a:r>
            <a:r>
              <a:rPr lang="en-US" sz="1424" dirty="0" err="1"/>
              <a:t>Calzolari</a:t>
            </a:r>
            <a:r>
              <a:rPr lang="en-US" sz="1424" dirty="0"/>
              <a:t>, A., </a:t>
            </a:r>
            <a:r>
              <a:rPr lang="en-US" sz="1424" dirty="0" err="1"/>
              <a:t>Larocca</a:t>
            </a:r>
            <a:r>
              <a:rPr lang="en-US" sz="1424" dirty="0"/>
              <a:t>, L. M., </a:t>
            </a:r>
            <a:r>
              <a:rPr lang="en-US" sz="1424" dirty="0" err="1"/>
              <a:t>Deaglio</a:t>
            </a:r>
            <a:r>
              <a:rPr lang="en-US" sz="1424" dirty="0"/>
              <a:t>, S., </a:t>
            </a:r>
            <a:r>
              <a:rPr lang="en-US" sz="1424" dirty="0" err="1"/>
              <a:t>Finisguerra</a:t>
            </a:r>
            <a:r>
              <a:rPr lang="en-US" sz="1424" dirty="0"/>
              <a:t>, V., </a:t>
            </a:r>
            <a:r>
              <a:rPr lang="en-US" sz="1424" dirty="0" err="1"/>
              <a:t>Boe</a:t>
            </a:r>
            <a:r>
              <a:rPr lang="en-US" sz="1424" dirty="0"/>
              <a:t>, A., Raggi, C., Ricci-</a:t>
            </a:r>
            <a:r>
              <a:rPr lang="en-US" sz="1424" dirty="0" err="1"/>
              <a:t>Vitani</a:t>
            </a:r>
            <a:r>
              <a:rPr lang="en-US" sz="1424" dirty="0"/>
              <a:t>, L., </a:t>
            </a:r>
            <a:r>
              <a:rPr lang="en-US" sz="1424" dirty="0" err="1"/>
              <a:t>Pierconti</a:t>
            </a:r>
            <a:r>
              <a:rPr lang="en-US" sz="1424" dirty="0"/>
              <a:t>, F., </a:t>
            </a:r>
            <a:r>
              <a:rPr lang="en-US" sz="1424" dirty="0" err="1"/>
              <a:t>Malavasi</a:t>
            </a:r>
            <a:r>
              <a:rPr lang="en-US" sz="1424" dirty="0"/>
              <a:t>, F., De Maria, R., Testa, U., &amp; Pallini, R. (2010). Transferrin Receptor 2 Is Frequently and Highly Expressed in Glioblastomas. Translational Oncology, 3(2), 123–134. </a:t>
            </a:r>
            <a:r>
              <a:rPr lang="en-US" sz="1424" dirty="0">
                <a:hlinkClick r:id="rId3"/>
              </a:rPr>
              <a:t>https://doi.org/10.1593/tlo.09274</a:t>
            </a:r>
            <a:endParaRPr lang="en-US" sz="1424" dirty="0"/>
          </a:p>
          <a:p>
            <a:endParaRPr lang="en-US" sz="1424" dirty="0"/>
          </a:p>
          <a:p>
            <a:r>
              <a:rPr lang="en-US" sz="1424" dirty="0"/>
              <a:t>3. Chang, J., </a:t>
            </a:r>
            <a:r>
              <a:rPr lang="en-US" sz="1424" dirty="0" err="1"/>
              <a:t>Jallouli</a:t>
            </a:r>
            <a:r>
              <a:rPr lang="en-US" sz="1424" dirty="0"/>
              <a:t>, Y., </a:t>
            </a:r>
            <a:r>
              <a:rPr lang="en-US" sz="1424" dirty="0" err="1"/>
              <a:t>Kroubi</a:t>
            </a:r>
            <a:r>
              <a:rPr lang="en-US" sz="1424" dirty="0"/>
              <a:t>, M., Yuan, X., Feng, W., Kang, C., Pu, P., &amp; </a:t>
            </a:r>
            <a:r>
              <a:rPr lang="en-US" sz="1424" dirty="0" err="1"/>
              <a:t>Betbeder</a:t>
            </a:r>
            <a:r>
              <a:rPr lang="en-US" sz="1424" dirty="0"/>
              <a:t>, D. (2009). Characterization of endocytosis of transferrin-coated PLGA nanoparticles by the blood–brain barrier. International Journal of Pharmaceutics, 379(2), 285–292. </a:t>
            </a:r>
            <a:r>
              <a:rPr lang="en-US" sz="1424" dirty="0">
                <a:hlinkClick r:id="rId4"/>
              </a:rPr>
              <a:t>https://doi.org/10.1016/j.ijpharm.2009.04.035</a:t>
            </a:r>
            <a:endParaRPr lang="en-US" sz="1424" dirty="0"/>
          </a:p>
          <a:p>
            <a:endParaRPr lang="en-US" sz="1424" dirty="0"/>
          </a:p>
          <a:p>
            <a:r>
              <a:rPr lang="en-US" sz="1424" dirty="0"/>
              <a:t>4. Lee, J. K., Nam, D.-H., &amp; Lee, J. (2016). Repurposing antipsychotics as glioblastoma therapeutics: Potentials and challenges (Review). Oncology Letters, 11(2), 1281–1286.</a:t>
            </a:r>
          </a:p>
          <a:p>
            <a:endParaRPr lang="en-US" sz="1424" dirty="0"/>
          </a:p>
          <a:p>
            <a:r>
              <a:rPr lang="en-US" sz="1424" dirty="0"/>
              <a:t>5. Rath, B. H., </a:t>
            </a:r>
            <a:r>
              <a:rPr lang="en-US" sz="1424" dirty="0" err="1"/>
              <a:t>Camphausen</a:t>
            </a:r>
            <a:r>
              <a:rPr lang="en-US" sz="1424" dirty="0"/>
              <a:t>, K., &amp; </a:t>
            </a:r>
            <a:r>
              <a:rPr lang="en-US" sz="1424" dirty="0" err="1"/>
              <a:t>Tofilon</a:t>
            </a:r>
            <a:r>
              <a:rPr lang="en-US" sz="1424" dirty="0"/>
              <a:t>, P. J. (2016). Glioblastoma </a:t>
            </a:r>
            <a:r>
              <a:rPr lang="en-US" sz="1424" dirty="0" err="1"/>
              <a:t>radiosensitization</a:t>
            </a:r>
            <a:r>
              <a:rPr lang="en-US" sz="1424" dirty="0"/>
              <a:t> by pimozide. Translational Cancer Research, 5(6), S1029–S1032. </a:t>
            </a:r>
            <a:r>
              <a:rPr lang="en-US" sz="1424" dirty="0">
                <a:hlinkClick r:id="rId5"/>
              </a:rPr>
              <a:t>https://doi.org/10.21037/10584</a:t>
            </a:r>
            <a:endParaRPr lang="en-US" sz="1424" dirty="0"/>
          </a:p>
          <a:p>
            <a:endParaRPr lang="en-US" sz="1424" dirty="0"/>
          </a:p>
          <a:p>
            <a:r>
              <a:rPr lang="en-US" sz="1424" dirty="0"/>
              <a:t>6. Svenja, Z., N, M., M, M., K, A.-E.-A., F, R., </a:t>
            </a:r>
            <a:r>
              <a:rPr lang="en-US" sz="1424" dirty="0" err="1"/>
              <a:t>Sjl</a:t>
            </a:r>
            <a:r>
              <a:rPr lang="en-US" sz="1424" dirty="0"/>
              <a:t>, van W., D, K., &amp; S, F. (2018, September 24). Loperamide, Pimozide, and STF-62247 Trigger Autophagy-Dependent Cell Death in Glioblastoma Cells. Cell Death &amp; Disease; Cell Death Dis. https://doi.org/10.1038/s41419-018-1003-1. </a:t>
            </a:r>
          </a:p>
          <a:p>
            <a:endParaRPr lang="en-US" sz="1424" dirty="0"/>
          </a:p>
        </p:txBody>
      </p:sp>
      <p:sp>
        <p:nvSpPr>
          <p:cNvPr id="27" name="TextBox 26"/>
          <p:cNvSpPr txBox="1"/>
          <p:nvPr/>
        </p:nvSpPr>
        <p:spPr>
          <a:xfrm>
            <a:off x="16468814" y="38234292"/>
            <a:ext cx="2964493" cy="817976"/>
          </a:xfrm>
          <a:prstGeom prst="rect">
            <a:avLst/>
          </a:prstGeom>
          <a:noFill/>
        </p:spPr>
        <p:txBody>
          <a:bodyPr wrap="none" lIns="77424" tIns="38711" rIns="77424" bIns="38711" rtlCol="0">
            <a:spAutoFit/>
          </a:bodyPr>
          <a:lstStyle/>
          <a:p>
            <a:r>
              <a:rPr lang="en-US" sz="4808" b="1" dirty="0"/>
              <a:t>References</a:t>
            </a:r>
          </a:p>
        </p:txBody>
      </p:sp>
      <p:sp>
        <p:nvSpPr>
          <p:cNvPr id="10" name="Text Box 189"/>
          <p:cNvSpPr txBox="1">
            <a:spLocks noChangeArrowheads="1"/>
          </p:cNvSpPr>
          <p:nvPr/>
        </p:nvSpPr>
        <p:spPr bwMode="auto">
          <a:xfrm>
            <a:off x="2244121" y="8920779"/>
            <a:ext cx="7484723" cy="17117321"/>
          </a:xfrm>
          <a:prstGeom prst="rect">
            <a:avLst/>
          </a:prstGeom>
          <a:solidFill>
            <a:schemeClr val="bg1"/>
          </a:solidFill>
          <a:ln w="12700">
            <a:solidFill>
              <a:schemeClr val="accent1">
                <a:lumMod val="75000"/>
              </a:schemeClr>
            </a:solidFill>
          </a:ln>
          <a:effectLst/>
        </p:spPr>
        <p:txBody>
          <a:bodyPr lIns="154848" tIns="154848" rIns="154848" bIns="15484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600" dirty="0">
                <a:latin typeface="Calibri" panose="020F0502020204030204" pitchFamily="34" charset="0"/>
              </a:rPr>
              <a:t>Poly-lactide-co-</a:t>
            </a:r>
            <a:r>
              <a:rPr lang="en-US" sz="2600" dirty="0" err="1">
                <a:latin typeface="Calibri" panose="020F0502020204030204" pitchFamily="34" charset="0"/>
              </a:rPr>
              <a:t>glycolide</a:t>
            </a:r>
            <a:r>
              <a:rPr lang="en-US" sz="2600" dirty="0">
                <a:latin typeface="Calibri" panose="020F0502020204030204" pitchFamily="34" charset="0"/>
              </a:rPr>
              <a:t> (PLGA) is a biodegradable polymer that has been approved by U.S Food Drug Administration (FDA) and European Medicines Agency (EMA) for therapeutic use in human. Furthermore, it is being extensively studied as nanoparticulate drug delivery system. The most attractive feature of PLGA nanoparticles is that they could be tuned into functionalized nanoparticles having desired physicochemical properties. In particular, active targeting can be made possible with PLGA nanoparticle by conjugating targeting ligand within the PLGA.</a:t>
            </a:r>
          </a:p>
          <a:p>
            <a:pPr algn="just" eaLnBrk="1" hangingPunct="1"/>
            <a:endParaRPr lang="en-US" sz="2600" dirty="0">
              <a:latin typeface="Calibri" panose="020F0502020204030204" pitchFamily="34" charset="0"/>
            </a:endParaRPr>
          </a:p>
          <a:p>
            <a:pPr algn="just" eaLnBrk="1" hangingPunct="1"/>
            <a:r>
              <a:rPr lang="en-US" sz="2600" dirty="0">
                <a:latin typeface="Calibri" panose="020F0502020204030204" pitchFamily="34" charset="0"/>
              </a:rPr>
              <a:t>Pimozide is a first-generation antipsychotic drug used in schizophrenia and Tourette syndrome, and other psychotic disorder. Interestingly, it was reported as anticancer agent in several studies. However, no study has developed pimozide formulation aiming for cancer therapy.</a:t>
            </a:r>
          </a:p>
          <a:p>
            <a:pPr algn="just" eaLnBrk="1" hangingPunct="1"/>
            <a:endParaRPr lang="en-US" sz="2600" dirty="0">
              <a:latin typeface="Calibri" panose="020F0502020204030204" pitchFamily="34" charset="0"/>
            </a:endParaRPr>
          </a:p>
          <a:p>
            <a:pPr algn="just" eaLnBrk="1" hangingPunct="1"/>
            <a:r>
              <a:rPr lang="en-US" sz="2600" dirty="0">
                <a:latin typeface="Calibri" panose="020F0502020204030204" pitchFamily="34" charset="0"/>
              </a:rPr>
              <a:t>Glioblastoma is a deadly brain cancer that is not completely treatable with current clinical interventions. Studies suggest that antipsychotic agent pimozide inhabits glioblastoma cells. However, using free-pimozide for glioblastoma chemotherapy only would not be possible as it would induce severe side effects, along with its antipsychotic effect. Targeted delivery of pimozide by PLGA nanoparticles could be a potential therapeutic option for glioblastoma. However, blood-brain barrier (BBB) poses a threat to nanoparticles. In this case, PLGA nanoparticles </a:t>
            </a:r>
            <a:r>
              <a:rPr lang="en-US" sz="2600" dirty="0" err="1">
                <a:latin typeface="Calibri" panose="020F0502020204030204" pitchFamily="34" charset="0"/>
              </a:rPr>
              <a:t>functionalised</a:t>
            </a:r>
            <a:r>
              <a:rPr lang="en-US" sz="2600" dirty="0">
                <a:latin typeface="Calibri" panose="020F0502020204030204" pitchFamily="34" charset="0"/>
              </a:rPr>
              <a:t> with transferrin (TF) could selectively target transferrin receptor (TFR) proteins that are expressed by BBB lining capillary endothelial cells. PLGA-TF complex would be then transported across the BBB by </a:t>
            </a:r>
            <a:r>
              <a:rPr lang="en-US" sz="2600" dirty="0" err="1">
                <a:latin typeface="Calibri" panose="020F0502020204030204" pitchFamily="34" charset="0"/>
              </a:rPr>
              <a:t>clathrin</a:t>
            </a:r>
            <a:r>
              <a:rPr lang="en-US" sz="2600" dirty="0">
                <a:latin typeface="Calibri" panose="020F0502020204030204" pitchFamily="34" charset="0"/>
              </a:rPr>
              <a:t>-mediated endocytosis.</a:t>
            </a:r>
          </a:p>
          <a:p>
            <a:pPr algn="just" eaLnBrk="1" hangingPunct="1"/>
            <a:r>
              <a:rPr lang="en-US" sz="2600" dirty="0">
                <a:latin typeface="Calibri" panose="020F0502020204030204" pitchFamily="34" charset="0"/>
              </a:rPr>
              <a:t>Interestingly, glioblastoma cells overexpress TFR receptors, which would be again selectively targeted by PLGA-TF nanoparticles (1-6).</a:t>
            </a:r>
          </a:p>
          <a:p>
            <a:pPr algn="just" eaLnBrk="1" hangingPunct="1"/>
            <a:r>
              <a:rPr lang="en-US" sz="2600" dirty="0">
                <a:latin typeface="Calibri" panose="020F0502020204030204" pitchFamily="34" charset="0"/>
              </a:rPr>
              <a:t>Therefore, we aim to developed PLGA-PEG nanoparticles to target glioblastoma.</a:t>
            </a:r>
          </a:p>
        </p:txBody>
      </p:sp>
      <p:sp>
        <p:nvSpPr>
          <p:cNvPr id="32" name="Rectangle 31"/>
          <p:cNvSpPr/>
          <p:nvPr/>
        </p:nvSpPr>
        <p:spPr>
          <a:xfrm>
            <a:off x="2244121" y="8117852"/>
            <a:ext cx="7484723" cy="79368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7424" tIns="38711" rIns="77424" bIns="38711" rtlCol="0" anchor="ctr"/>
          <a:lstStyle/>
          <a:p>
            <a:r>
              <a:rPr lang="en-US" sz="4808" b="1" dirty="0">
                <a:solidFill>
                  <a:schemeClr val="accent3">
                    <a:lumMod val="20000"/>
                    <a:lumOff val="80000"/>
                  </a:schemeClr>
                </a:solidFill>
              </a:rPr>
              <a:t>Introduction</a:t>
            </a:r>
          </a:p>
        </p:txBody>
      </p:sp>
      <p:sp>
        <p:nvSpPr>
          <p:cNvPr id="15" name="Text Box 194"/>
          <p:cNvSpPr txBox="1">
            <a:spLocks noChangeArrowheads="1"/>
          </p:cNvSpPr>
          <p:nvPr/>
        </p:nvSpPr>
        <p:spPr bwMode="auto">
          <a:xfrm>
            <a:off x="11291708" y="21197771"/>
            <a:ext cx="7503959" cy="7097976"/>
          </a:xfrm>
          <a:prstGeom prst="rect">
            <a:avLst/>
          </a:prstGeom>
          <a:solidFill>
            <a:schemeClr val="bg1"/>
          </a:solidFill>
          <a:ln w="12700">
            <a:solidFill>
              <a:schemeClr val="accent1">
                <a:lumMod val="75000"/>
              </a:schemeClr>
            </a:solidFill>
          </a:ln>
          <a:effectLst/>
        </p:spPr>
        <p:txBody>
          <a:bodyPr wrap="square" lIns="154848" tIns="154848" rIns="154848" bIns="15484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600" dirty="0">
                <a:latin typeface="Calibri" pitchFamily="34" charset="0"/>
              </a:rPr>
              <a:t>Increased particle size (observed by DLS) confirmed TF adsorption on PLGA (Table 1). Further, TEM and BCA protein assay confirmed the transferrin adsorption (data not shown).</a:t>
            </a:r>
          </a:p>
          <a:p>
            <a:pPr algn="just" eaLnBrk="1" hangingPunct="1"/>
            <a:endParaRPr lang="en-US" sz="2600" dirty="0">
              <a:latin typeface="Calibri" pitchFamily="34" charset="0"/>
            </a:endParaRPr>
          </a:p>
          <a:p>
            <a:pPr algn="just" eaLnBrk="1" hangingPunct="1"/>
            <a:r>
              <a:rPr lang="en-US" sz="2600" dirty="0">
                <a:latin typeface="Calibri" pitchFamily="34" charset="0"/>
              </a:rPr>
              <a:t>Western blot analysis showed that two types of TFR receptors (TFR1 and TFR1) were expressed on three cell lines out of four tested in this study (Figure 1). It can be observed that TFR1 was expressed most on E2 cell line.</a:t>
            </a:r>
          </a:p>
          <a:p>
            <a:pPr algn="just" eaLnBrk="1" hangingPunct="1"/>
            <a:r>
              <a:rPr lang="en-US" sz="2600" dirty="0">
                <a:latin typeface="Calibri" pitchFamily="34" charset="0"/>
              </a:rPr>
              <a:t>Accordingly, cell proliferation assay of E2 cell line showed that PLGA-PEG-TF nanoparticles effectively inhibited the growth of glioblastoma cells (Figure 2). This finding was further supported by the phase contrast images that were taken after treatment of nanoparticles (Figure 3).</a:t>
            </a:r>
          </a:p>
          <a:p>
            <a:pPr algn="just" eaLnBrk="1" hangingPunct="1"/>
            <a:r>
              <a:rPr lang="en-US" sz="2492" dirty="0">
                <a:latin typeface="Calibri" pitchFamily="34" charset="0"/>
              </a:rPr>
              <a:t> </a:t>
            </a:r>
            <a:endParaRPr lang="en-GB" sz="2492" dirty="0">
              <a:latin typeface="Calibri" pitchFamily="34" charset="0"/>
            </a:endParaRPr>
          </a:p>
        </p:txBody>
      </p:sp>
      <p:sp>
        <p:nvSpPr>
          <p:cNvPr id="33" name="Rectangle 32"/>
          <p:cNvSpPr/>
          <p:nvPr/>
        </p:nvSpPr>
        <p:spPr>
          <a:xfrm>
            <a:off x="2244120" y="28630027"/>
            <a:ext cx="7484723" cy="79368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7424" tIns="38711" rIns="77424" bIns="38711" rtlCol="0" anchor="ctr"/>
          <a:lstStyle/>
          <a:p>
            <a:r>
              <a:rPr lang="en-US" sz="4808" b="1" dirty="0">
                <a:solidFill>
                  <a:schemeClr val="accent3">
                    <a:lumMod val="20000"/>
                    <a:lumOff val="80000"/>
                  </a:schemeClr>
                </a:solidFill>
              </a:rPr>
              <a:t>Aims and Objectives</a:t>
            </a:r>
          </a:p>
        </p:txBody>
      </p:sp>
      <p:sp>
        <p:nvSpPr>
          <p:cNvPr id="13" name="Text Box 192"/>
          <p:cNvSpPr txBox="1">
            <a:spLocks noChangeArrowheads="1"/>
          </p:cNvSpPr>
          <p:nvPr/>
        </p:nvSpPr>
        <p:spPr bwMode="auto">
          <a:xfrm>
            <a:off x="11310943" y="8923439"/>
            <a:ext cx="7484723" cy="9515240"/>
          </a:xfrm>
          <a:prstGeom prst="rect">
            <a:avLst/>
          </a:prstGeom>
          <a:solidFill>
            <a:schemeClr val="bg1"/>
          </a:solidFill>
          <a:ln w="12700">
            <a:solidFill>
              <a:schemeClr val="accent1">
                <a:lumMod val="75000"/>
              </a:schemeClr>
            </a:solidFill>
          </a:ln>
          <a:effectLst/>
        </p:spPr>
        <p:txBody>
          <a:bodyPr lIns="154848" tIns="154848" rIns="154848" bIns="15484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600" dirty="0">
                <a:latin typeface="Calibri" pitchFamily="34" charset="0"/>
              </a:rPr>
              <a:t>Nanoparticles were prepared by a staggered herringbone </a:t>
            </a:r>
            <a:r>
              <a:rPr lang="en-US" sz="2600" dirty="0" err="1">
                <a:latin typeface="Calibri" pitchFamily="34" charset="0"/>
              </a:rPr>
              <a:t>micromixing</a:t>
            </a:r>
            <a:r>
              <a:rPr lang="en-US" sz="2600" dirty="0">
                <a:latin typeface="Calibri" pitchFamily="34" charset="0"/>
              </a:rPr>
              <a:t> method, using a benchtop </a:t>
            </a:r>
            <a:r>
              <a:rPr lang="en-US" sz="2600" dirty="0" err="1">
                <a:latin typeface="Calibri" pitchFamily="34" charset="0"/>
              </a:rPr>
              <a:t>NanoAssemblr</a:t>
            </a:r>
            <a:r>
              <a:rPr lang="en-US" sz="2600" dirty="0">
                <a:latin typeface="Calibri" pitchFamily="34" charset="0"/>
              </a:rPr>
              <a:t>® (Precision </a:t>
            </a:r>
            <a:r>
              <a:rPr lang="en-US" sz="2600" dirty="0" err="1">
                <a:latin typeface="Calibri" pitchFamily="34" charset="0"/>
              </a:rPr>
              <a:t>NanoSystems</a:t>
            </a:r>
            <a:r>
              <a:rPr lang="en-US" sz="2600" dirty="0">
                <a:latin typeface="Calibri" pitchFamily="34" charset="0"/>
              </a:rPr>
              <a:t>™, Canada). Particle size and charge were </a:t>
            </a:r>
            <a:r>
              <a:rPr lang="en-US" sz="2600" dirty="0" err="1">
                <a:latin typeface="Calibri" pitchFamily="34" charset="0"/>
              </a:rPr>
              <a:t>analysed</a:t>
            </a:r>
            <a:r>
              <a:rPr lang="en-US" sz="2600" dirty="0">
                <a:latin typeface="Calibri" pitchFamily="34" charset="0"/>
              </a:rPr>
              <a:t> by dynamic light scattering (DLS), using </a:t>
            </a:r>
            <a:r>
              <a:rPr lang="en-US" sz="2600" dirty="0" err="1">
                <a:latin typeface="Calibri" pitchFamily="34" charset="0"/>
              </a:rPr>
              <a:t>Zetasizer</a:t>
            </a:r>
            <a:r>
              <a:rPr lang="en-US" sz="2600" dirty="0">
                <a:latin typeface="Calibri" pitchFamily="34" charset="0"/>
              </a:rPr>
              <a:t> ZSP instrument (Malvern </a:t>
            </a:r>
            <a:r>
              <a:rPr lang="en-US" sz="2600" dirty="0" err="1">
                <a:latin typeface="Calibri" pitchFamily="34" charset="0"/>
              </a:rPr>
              <a:t>Panalytical</a:t>
            </a:r>
            <a:r>
              <a:rPr lang="en-US" sz="2600" dirty="0">
                <a:latin typeface="Calibri" pitchFamily="34" charset="0"/>
              </a:rPr>
              <a:t>, UK). Drug encapsulation efficiency (EE) was </a:t>
            </a:r>
            <a:r>
              <a:rPr lang="en-US" sz="2600" dirty="0" err="1">
                <a:latin typeface="Calibri" pitchFamily="34" charset="0"/>
              </a:rPr>
              <a:t>analysed</a:t>
            </a:r>
            <a:r>
              <a:rPr lang="en-US" sz="2600" dirty="0">
                <a:latin typeface="Calibri" pitchFamily="34" charset="0"/>
              </a:rPr>
              <a:t> by a validated ultra-high-performance liquid chromatography (UHPLC). The morphology of the nanoparticles was </a:t>
            </a:r>
            <a:r>
              <a:rPr lang="en-US" sz="2600" dirty="0" err="1">
                <a:latin typeface="Calibri" pitchFamily="34" charset="0"/>
              </a:rPr>
              <a:t>analysed</a:t>
            </a:r>
            <a:r>
              <a:rPr lang="en-US" sz="2600" dirty="0">
                <a:latin typeface="Calibri" pitchFamily="34" charset="0"/>
              </a:rPr>
              <a:t> by transmission electron microscopy (TEM). Adsorbed transferrin (TF) on the nanoparticles was quantified by an indirect method using micro-BCA protein assay.</a:t>
            </a:r>
          </a:p>
          <a:p>
            <a:pPr algn="just" eaLnBrk="1" hangingPunct="1"/>
            <a:endParaRPr lang="en-US" sz="2600" dirty="0">
              <a:latin typeface="Calibri" pitchFamily="34" charset="0"/>
            </a:endParaRPr>
          </a:p>
          <a:p>
            <a:pPr algn="just" eaLnBrk="1" hangingPunct="1"/>
            <a:r>
              <a:rPr lang="en-US" sz="2600" dirty="0">
                <a:latin typeface="Calibri" pitchFamily="34" charset="0"/>
              </a:rPr>
              <a:t>For in vitro evaluation, patient-derived glioblastoma cell lines, namely E2, G7, R24, and GLG were cultured on advanced Dulbecco’s modified Eagle medium (DMEM). Transferrin receptors (TFR) expression on these four cell lines was investigated by Western blot analysis. Finally, the cytotoxicity of targeted nanoparticles was evaluated on the cell line that mostly expressed TFR, performing cell proliferation assay using a live-cell analysis system </a:t>
            </a:r>
            <a:r>
              <a:rPr lang="en-US" sz="2600" dirty="0" err="1">
                <a:latin typeface="Calibri" pitchFamily="34" charset="0"/>
              </a:rPr>
              <a:t>IncuCyte</a:t>
            </a:r>
            <a:r>
              <a:rPr lang="en-US" sz="2600" dirty="0">
                <a:latin typeface="Calibri" pitchFamily="34" charset="0"/>
              </a:rPr>
              <a:t>® ZOOM (Essen </a:t>
            </a:r>
            <a:r>
              <a:rPr lang="en-US" sz="2600" dirty="0" err="1">
                <a:latin typeface="Calibri" pitchFamily="34" charset="0"/>
              </a:rPr>
              <a:t>BioScience</a:t>
            </a:r>
            <a:r>
              <a:rPr lang="en-US" sz="2600" dirty="0">
                <a:latin typeface="Calibri" pitchFamily="34" charset="0"/>
              </a:rPr>
              <a:t>, UK).</a:t>
            </a:r>
          </a:p>
        </p:txBody>
      </p:sp>
      <p:sp>
        <p:nvSpPr>
          <p:cNvPr id="34" name="Rectangle 33"/>
          <p:cNvSpPr/>
          <p:nvPr/>
        </p:nvSpPr>
        <p:spPr>
          <a:xfrm>
            <a:off x="11286724" y="8152222"/>
            <a:ext cx="7513925" cy="79368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7424" tIns="38711" rIns="77424" bIns="38711" rtlCol="0" anchor="ctr"/>
          <a:lstStyle/>
          <a:p>
            <a:r>
              <a:rPr lang="en-US" sz="4808" b="1" dirty="0">
                <a:solidFill>
                  <a:schemeClr val="accent3">
                    <a:lumMod val="20000"/>
                    <a:lumOff val="80000"/>
                  </a:schemeClr>
                </a:solidFill>
              </a:rPr>
              <a:t>Materials &amp; Methods</a:t>
            </a:r>
          </a:p>
        </p:txBody>
      </p:sp>
      <p:sp>
        <p:nvSpPr>
          <p:cNvPr id="12" name="Text Box 191"/>
          <p:cNvSpPr txBox="1">
            <a:spLocks noChangeArrowheads="1"/>
          </p:cNvSpPr>
          <p:nvPr/>
        </p:nvSpPr>
        <p:spPr bwMode="auto">
          <a:xfrm>
            <a:off x="20438283" y="26970493"/>
            <a:ext cx="7906999" cy="1545366"/>
          </a:xfrm>
          <a:prstGeom prst="rect">
            <a:avLst/>
          </a:prstGeom>
          <a:solidFill>
            <a:schemeClr val="bg1"/>
          </a:solidFill>
          <a:ln w="12700">
            <a:solidFill>
              <a:schemeClr val="accent1">
                <a:lumMod val="75000"/>
              </a:schemeClr>
            </a:solidFill>
          </a:ln>
          <a:effectLst/>
        </p:spPr>
        <p:txBody>
          <a:bodyPr wrap="square" lIns="154848" tIns="154848" rIns="154848" bIns="15484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lvl="0" algn="just" eaLnBrk="1" hangingPunct="1"/>
            <a:r>
              <a:rPr lang="en-US" sz="2670" b="1" dirty="0">
                <a:latin typeface="Calibri" pitchFamily="34" charset="0"/>
              </a:rPr>
              <a:t>Figure 3: Phase contrast images of glioblastoma cells at day 3 after treated with targeted and non-targeted PLGA nanoparticles.</a:t>
            </a:r>
            <a:endParaRPr lang="en-GB" sz="2670" b="1" dirty="0">
              <a:latin typeface="Calibri" pitchFamily="34" charset="0"/>
            </a:endParaRPr>
          </a:p>
        </p:txBody>
      </p:sp>
      <p:sp>
        <p:nvSpPr>
          <p:cNvPr id="14" name="Text Box 193"/>
          <p:cNvSpPr txBox="1">
            <a:spLocks noChangeArrowheads="1"/>
          </p:cNvSpPr>
          <p:nvPr/>
        </p:nvSpPr>
        <p:spPr bwMode="auto">
          <a:xfrm>
            <a:off x="20381217" y="30342515"/>
            <a:ext cx="8028596" cy="5114035"/>
          </a:xfrm>
          <a:prstGeom prst="rect">
            <a:avLst/>
          </a:prstGeom>
          <a:solidFill>
            <a:schemeClr val="bg1"/>
          </a:solidFill>
          <a:ln w="12700">
            <a:solidFill>
              <a:schemeClr val="accent1">
                <a:lumMod val="75000"/>
              </a:schemeClr>
            </a:solidFill>
          </a:ln>
          <a:effectLst/>
        </p:spPr>
        <p:txBody>
          <a:bodyPr wrap="square" lIns="154848" tIns="154848" rIns="154848" bIns="15484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600" dirty="0">
                <a:latin typeface="Calibri" pitchFamily="34" charset="0"/>
              </a:rPr>
              <a:t>This study aimed to target glioblastoma cells with pimozide-encapsulated PLGA-PEG-TF nanoparticles that would, when treated, selectively bind with TFR on the cell surface, and get internalized by </a:t>
            </a:r>
            <a:r>
              <a:rPr lang="en-US" sz="2600" dirty="0" err="1">
                <a:latin typeface="Calibri" pitchFamily="34" charset="0"/>
              </a:rPr>
              <a:t>clathrin</a:t>
            </a:r>
            <a:r>
              <a:rPr lang="en-US" sz="2600" dirty="0">
                <a:latin typeface="Calibri" pitchFamily="34" charset="0"/>
              </a:rPr>
              <a:t>-mediated endocytosis. Thus, pimozide would only kill glioblastoma cells if delivered with targeted nanoparticles.</a:t>
            </a:r>
          </a:p>
          <a:p>
            <a:pPr algn="just" eaLnBrk="1" hangingPunct="1"/>
            <a:r>
              <a:rPr lang="en-US" sz="2600" dirty="0">
                <a:latin typeface="Calibri" pitchFamily="34" charset="0"/>
              </a:rPr>
              <a:t>Our results, with sub 100 nm particle size even after TF adsorption, ~50% drug encapsulation efficiency, positive TFR expression on glioblastoma cells, and effective inhibition of glioblastoma cell growth, support the hypothesis. However, in vivo studies are required for its development into nanomedicines.</a:t>
            </a:r>
          </a:p>
        </p:txBody>
      </p:sp>
      <p:sp>
        <p:nvSpPr>
          <p:cNvPr id="36" name="Rectangle 35"/>
          <p:cNvSpPr/>
          <p:nvPr/>
        </p:nvSpPr>
        <p:spPr>
          <a:xfrm>
            <a:off x="20384667" y="29548828"/>
            <a:ext cx="8059704" cy="79368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7424" tIns="38711" rIns="77424" bIns="38711" rtlCol="0" anchor="ctr"/>
          <a:lstStyle/>
          <a:p>
            <a:r>
              <a:rPr lang="en-US" sz="4808" b="1" dirty="0">
                <a:solidFill>
                  <a:schemeClr val="accent3">
                    <a:lumMod val="20000"/>
                    <a:lumOff val="80000"/>
                  </a:schemeClr>
                </a:solidFill>
              </a:rPr>
              <a:t>Conclusions</a:t>
            </a:r>
          </a:p>
        </p:txBody>
      </p:sp>
      <p:sp>
        <p:nvSpPr>
          <p:cNvPr id="11" name="Text Box 190"/>
          <p:cNvSpPr txBox="1">
            <a:spLocks noChangeArrowheads="1"/>
          </p:cNvSpPr>
          <p:nvPr/>
        </p:nvSpPr>
        <p:spPr bwMode="auto">
          <a:xfrm>
            <a:off x="2244121" y="29423714"/>
            <a:ext cx="7484723" cy="6065064"/>
          </a:xfrm>
          <a:prstGeom prst="rect">
            <a:avLst/>
          </a:prstGeom>
          <a:solidFill>
            <a:schemeClr val="bg1"/>
          </a:solidFill>
          <a:ln w="12700">
            <a:solidFill>
              <a:schemeClr val="accent1">
                <a:lumMod val="75000"/>
              </a:schemeClr>
            </a:solidFill>
          </a:ln>
          <a:effectLst/>
        </p:spPr>
        <p:txBody>
          <a:bodyPr lIns="154848" tIns="154848" rIns="154848" bIns="15484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600" dirty="0">
                <a:latin typeface="Calibri" panose="020F0502020204030204" pitchFamily="34" charset="0"/>
              </a:rPr>
              <a:t>This study aims to develop targeted nanoparticles (PLGA-PEG-TF) and evaluate them on glioblastoma cell lines.</a:t>
            </a:r>
          </a:p>
          <a:p>
            <a:pPr algn="just" eaLnBrk="1" hangingPunct="1"/>
            <a:endParaRPr lang="en-US" sz="2600" dirty="0">
              <a:latin typeface="Calibri" panose="020F0502020204030204" pitchFamily="34" charset="0"/>
            </a:endParaRPr>
          </a:p>
          <a:p>
            <a:pPr algn="just" eaLnBrk="1" hangingPunct="1"/>
            <a:r>
              <a:rPr lang="en-US" sz="2600" dirty="0">
                <a:latin typeface="Calibri" panose="020F0502020204030204" pitchFamily="34" charset="0"/>
              </a:rPr>
              <a:t>The objectives of this study are-</a:t>
            </a:r>
          </a:p>
          <a:p>
            <a:pPr algn="just" eaLnBrk="1" hangingPunct="1"/>
            <a:endParaRPr lang="en-US" sz="2600" dirty="0">
              <a:latin typeface="Calibri" panose="020F0502020204030204" pitchFamily="34" charset="0"/>
            </a:endParaRPr>
          </a:p>
          <a:p>
            <a:pPr algn="just" eaLnBrk="1" hangingPunct="1"/>
            <a:r>
              <a:rPr lang="en-US" sz="2600" dirty="0">
                <a:latin typeface="Calibri" panose="020F0502020204030204" pitchFamily="34" charset="0"/>
              </a:rPr>
              <a:t>• To functionalize PLGA-PEG nanoparticles with  transferrin.</a:t>
            </a:r>
          </a:p>
          <a:p>
            <a:pPr algn="just" eaLnBrk="1" hangingPunct="1"/>
            <a:endParaRPr lang="en-US" sz="2600" dirty="0">
              <a:latin typeface="Calibri" panose="020F0502020204030204" pitchFamily="34" charset="0"/>
            </a:endParaRPr>
          </a:p>
          <a:p>
            <a:pPr algn="just" eaLnBrk="1" hangingPunct="1"/>
            <a:r>
              <a:rPr lang="en-US" sz="2600" dirty="0">
                <a:latin typeface="Calibri" panose="020F0502020204030204" pitchFamily="34" charset="0"/>
              </a:rPr>
              <a:t>• To confirm the expression of TFR proteins on glioblastoma cell lines.</a:t>
            </a:r>
          </a:p>
          <a:p>
            <a:pPr algn="just" eaLnBrk="1" hangingPunct="1"/>
            <a:endParaRPr lang="en-US" sz="2600" dirty="0">
              <a:latin typeface="Calibri" panose="020F0502020204030204" pitchFamily="34" charset="0"/>
            </a:endParaRPr>
          </a:p>
          <a:p>
            <a:pPr algn="just" eaLnBrk="1" hangingPunct="1"/>
            <a:r>
              <a:rPr lang="en-US" sz="2600" dirty="0">
                <a:latin typeface="Calibri" panose="020F0502020204030204" pitchFamily="34" charset="0"/>
              </a:rPr>
              <a:t>• To evaluate the cytotoxicity of PGLA-PEG-TF nanoparticles on glioblastoma cell line.</a:t>
            </a:r>
          </a:p>
        </p:txBody>
      </p:sp>
      <p:sp>
        <p:nvSpPr>
          <p:cNvPr id="45" name="Rectangle 44"/>
          <p:cNvSpPr/>
          <p:nvPr/>
        </p:nvSpPr>
        <p:spPr>
          <a:xfrm>
            <a:off x="11286724" y="20422734"/>
            <a:ext cx="7513925" cy="79368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7424" tIns="38711" rIns="77424" bIns="38711" rtlCol="0" anchor="ctr"/>
          <a:lstStyle/>
          <a:p>
            <a:r>
              <a:rPr lang="en-US" sz="4808" b="1" dirty="0">
                <a:solidFill>
                  <a:schemeClr val="accent3">
                    <a:lumMod val="20000"/>
                    <a:lumOff val="80000"/>
                  </a:schemeClr>
                </a:solidFill>
              </a:rPr>
              <a:t>Results</a:t>
            </a:r>
          </a:p>
        </p:txBody>
      </p:sp>
      <p:graphicFrame>
        <p:nvGraphicFramePr>
          <p:cNvPr id="3" name="Chart 2"/>
          <p:cNvGraphicFramePr/>
          <p:nvPr>
            <p:extLst>
              <p:ext uri="{D42A27DB-BD31-4B8C-83A1-F6EECF244321}">
                <p14:modId xmlns:p14="http://schemas.microsoft.com/office/powerpoint/2010/main" val="4094378404"/>
              </p:ext>
            </p:extLst>
          </p:nvPr>
        </p:nvGraphicFramePr>
        <p:xfrm>
          <a:off x="19817864" y="8504493"/>
          <a:ext cx="7484723" cy="718988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8" name="Table 8">
            <a:extLst>
              <a:ext uri="{FF2B5EF4-FFF2-40B4-BE49-F238E27FC236}">
                <a16:creationId xmlns:a16="http://schemas.microsoft.com/office/drawing/2014/main" id="{B96AAC38-1496-429C-AB0F-F1B6B22D203D}"/>
              </a:ext>
            </a:extLst>
          </p:cNvPr>
          <p:cNvGraphicFramePr>
            <a:graphicFrameLocks noGrp="1"/>
          </p:cNvGraphicFramePr>
          <p:nvPr>
            <p:extLst>
              <p:ext uri="{D42A27DB-BD31-4B8C-83A1-F6EECF244321}">
                <p14:modId xmlns:p14="http://schemas.microsoft.com/office/powerpoint/2010/main" val="1093927566"/>
              </p:ext>
            </p:extLst>
          </p:nvPr>
        </p:nvGraphicFramePr>
        <p:xfrm>
          <a:off x="11291707" y="30794548"/>
          <a:ext cx="7533161" cy="4662002"/>
        </p:xfrm>
        <a:graphic>
          <a:graphicData uri="http://schemas.openxmlformats.org/drawingml/2006/table">
            <a:tbl>
              <a:tblPr firstRow="1" bandRow="1">
                <a:tableStyleId>{5C22544A-7EE6-4342-B048-85BDC9FD1C3A}</a:tableStyleId>
              </a:tblPr>
              <a:tblGrid>
                <a:gridCol w="1309035">
                  <a:extLst>
                    <a:ext uri="{9D8B030D-6E8A-4147-A177-3AD203B41FA5}">
                      <a16:colId xmlns:a16="http://schemas.microsoft.com/office/drawing/2014/main" val="1761639052"/>
                    </a:ext>
                  </a:extLst>
                </a:gridCol>
                <a:gridCol w="2065406">
                  <a:extLst>
                    <a:ext uri="{9D8B030D-6E8A-4147-A177-3AD203B41FA5}">
                      <a16:colId xmlns:a16="http://schemas.microsoft.com/office/drawing/2014/main" val="3479909381"/>
                    </a:ext>
                  </a:extLst>
                </a:gridCol>
                <a:gridCol w="2065406">
                  <a:extLst>
                    <a:ext uri="{9D8B030D-6E8A-4147-A177-3AD203B41FA5}">
                      <a16:colId xmlns:a16="http://schemas.microsoft.com/office/drawing/2014/main" val="3345174152"/>
                    </a:ext>
                  </a:extLst>
                </a:gridCol>
                <a:gridCol w="2093314">
                  <a:extLst>
                    <a:ext uri="{9D8B030D-6E8A-4147-A177-3AD203B41FA5}">
                      <a16:colId xmlns:a16="http://schemas.microsoft.com/office/drawing/2014/main" val="3922293142"/>
                    </a:ext>
                  </a:extLst>
                </a:gridCol>
              </a:tblGrid>
              <a:tr h="1569610">
                <a:tc>
                  <a:txBody>
                    <a:bodyPr/>
                    <a:lstStyle/>
                    <a:p>
                      <a:r>
                        <a:rPr lang="en-US" sz="2400" dirty="0"/>
                        <a:t>NPs</a:t>
                      </a:r>
                    </a:p>
                  </a:txBody>
                  <a:tcPr/>
                </a:tc>
                <a:tc>
                  <a:txBody>
                    <a:bodyPr/>
                    <a:lstStyle/>
                    <a:p>
                      <a:r>
                        <a:rPr lang="en-US" sz="2400" dirty="0"/>
                        <a:t>Particle size</a:t>
                      </a:r>
                    </a:p>
                    <a:p>
                      <a:r>
                        <a:rPr lang="en-US" sz="2400" dirty="0"/>
                        <a:t>(nm)</a:t>
                      </a:r>
                    </a:p>
                  </a:txBody>
                  <a:tcPr/>
                </a:tc>
                <a:tc>
                  <a:txBody>
                    <a:bodyPr/>
                    <a:lstStyle/>
                    <a:p>
                      <a:r>
                        <a:rPr lang="en-US" sz="2400" dirty="0"/>
                        <a:t>Zeta potential</a:t>
                      </a:r>
                    </a:p>
                    <a:p>
                      <a:r>
                        <a:rPr lang="en-US" sz="2400" dirty="0"/>
                        <a:t>(mV)</a:t>
                      </a:r>
                    </a:p>
                  </a:txBody>
                  <a:tcPr/>
                </a:tc>
                <a:tc>
                  <a:txBody>
                    <a:bodyPr/>
                    <a:lstStyle/>
                    <a:p>
                      <a:r>
                        <a:rPr lang="en-US" sz="2400" dirty="0"/>
                        <a:t>Encapsulation efficiency</a:t>
                      </a:r>
                    </a:p>
                    <a:p>
                      <a:r>
                        <a:rPr lang="en-US" sz="2400" dirty="0"/>
                        <a:t>(%)</a:t>
                      </a:r>
                    </a:p>
                  </a:txBody>
                  <a:tcPr/>
                </a:tc>
                <a:extLst>
                  <a:ext uri="{0D108BD9-81ED-4DB2-BD59-A6C34878D82A}">
                    <a16:rowId xmlns:a16="http://schemas.microsoft.com/office/drawing/2014/main" val="4049612378"/>
                  </a:ext>
                </a:extLst>
              </a:tr>
              <a:tr h="1546196">
                <a:tc>
                  <a:txBody>
                    <a:bodyPr/>
                    <a:lstStyle/>
                    <a:p>
                      <a:r>
                        <a:rPr lang="en-US" sz="2400" dirty="0"/>
                        <a:t>PLGA-PEG</a:t>
                      </a:r>
                    </a:p>
                  </a:txBody>
                  <a:tcPr/>
                </a:tc>
                <a:tc>
                  <a:txBody>
                    <a:bodyPr/>
                    <a:lstStyle/>
                    <a:p>
                      <a:pPr algn="ctr"/>
                      <a:r>
                        <a:rPr lang="en-US" sz="2400" dirty="0"/>
                        <a:t>61 ± 1</a:t>
                      </a:r>
                    </a:p>
                  </a:txBody>
                  <a:tcPr/>
                </a:tc>
                <a:tc>
                  <a:txBody>
                    <a:bodyPr/>
                    <a:lstStyle/>
                    <a:p>
                      <a:pPr algn="ctr"/>
                      <a:r>
                        <a:rPr lang="en-US" sz="2400" dirty="0"/>
                        <a:t>-18 ± 2</a:t>
                      </a:r>
                    </a:p>
                  </a:txBody>
                  <a:tcPr/>
                </a:tc>
                <a:tc>
                  <a:txBody>
                    <a:bodyPr/>
                    <a:lstStyle/>
                    <a:p>
                      <a:pPr algn="ctr"/>
                      <a:r>
                        <a:rPr lang="en-US" sz="2400" dirty="0"/>
                        <a:t>73 ± 4</a:t>
                      </a:r>
                    </a:p>
                  </a:txBody>
                  <a:tcPr/>
                </a:tc>
                <a:extLst>
                  <a:ext uri="{0D108BD9-81ED-4DB2-BD59-A6C34878D82A}">
                    <a16:rowId xmlns:a16="http://schemas.microsoft.com/office/drawing/2014/main" val="3063017691"/>
                  </a:ext>
                </a:extLst>
              </a:tr>
              <a:tr h="1546196">
                <a:tc>
                  <a:txBody>
                    <a:bodyPr/>
                    <a:lstStyle/>
                    <a:p>
                      <a:r>
                        <a:rPr lang="en-US" sz="2400" dirty="0"/>
                        <a:t>PLGA-PEG-TF</a:t>
                      </a:r>
                    </a:p>
                  </a:txBody>
                  <a:tcPr/>
                </a:tc>
                <a:tc>
                  <a:txBody>
                    <a:bodyPr/>
                    <a:lstStyle/>
                    <a:p>
                      <a:pPr algn="ctr"/>
                      <a:r>
                        <a:rPr lang="en-US" sz="2400" dirty="0"/>
                        <a:t>74 ± 6</a:t>
                      </a:r>
                    </a:p>
                  </a:txBody>
                  <a:tcPr/>
                </a:tc>
                <a:tc>
                  <a:txBody>
                    <a:bodyPr/>
                    <a:lstStyle/>
                    <a:p>
                      <a:pPr algn="ctr"/>
                      <a:r>
                        <a:rPr lang="en-US" sz="2400" dirty="0"/>
                        <a:t>-10 ± 2</a:t>
                      </a:r>
                    </a:p>
                  </a:txBody>
                  <a:tcPr/>
                </a:tc>
                <a:tc>
                  <a:txBody>
                    <a:bodyPr/>
                    <a:lstStyle/>
                    <a:p>
                      <a:pPr algn="ctr"/>
                      <a:r>
                        <a:rPr lang="en-US" sz="2400" dirty="0"/>
                        <a:t>47 ± 3</a:t>
                      </a:r>
                    </a:p>
                  </a:txBody>
                  <a:tcPr/>
                </a:tc>
                <a:extLst>
                  <a:ext uri="{0D108BD9-81ED-4DB2-BD59-A6C34878D82A}">
                    <a16:rowId xmlns:a16="http://schemas.microsoft.com/office/drawing/2014/main" val="2625105022"/>
                  </a:ext>
                </a:extLst>
              </a:tr>
            </a:tbl>
          </a:graphicData>
        </a:graphic>
      </p:graphicFrame>
      <p:sp>
        <p:nvSpPr>
          <p:cNvPr id="44" name="Text Box 191">
            <a:extLst>
              <a:ext uri="{FF2B5EF4-FFF2-40B4-BE49-F238E27FC236}">
                <a16:creationId xmlns:a16="http://schemas.microsoft.com/office/drawing/2014/main" id="{9C133868-F8F2-4712-A3F7-3276EBDC7335}"/>
              </a:ext>
            </a:extLst>
          </p:cNvPr>
          <p:cNvSpPr txBox="1">
            <a:spLocks noChangeArrowheads="1"/>
          </p:cNvSpPr>
          <p:nvPr/>
        </p:nvSpPr>
        <p:spPr bwMode="auto">
          <a:xfrm>
            <a:off x="11285193" y="29660064"/>
            <a:ext cx="7484721" cy="1134484"/>
          </a:xfrm>
          <a:prstGeom prst="rect">
            <a:avLst/>
          </a:prstGeom>
          <a:solidFill>
            <a:schemeClr val="bg1"/>
          </a:solidFill>
          <a:ln w="12700">
            <a:solidFill>
              <a:schemeClr val="accent1">
                <a:lumMod val="75000"/>
              </a:schemeClr>
            </a:solidFill>
          </a:ln>
          <a:effectLst/>
        </p:spPr>
        <p:txBody>
          <a:bodyPr wrap="square" lIns="154848" tIns="154848" rIns="154848" bIns="15484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lvl="0" algn="just" eaLnBrk="1" hangingPunct="1"/>
            <a:r>
              <a:rPr lang="en-GB" sz="2670" b="1" dirty="0">
                <a:latin typeface="Calibri" pitchFamily="34" charset="0"/>
              </a:rPr>
              <a:t>Table 1: Physicochemical properties of nanoparticles</a:t>
            </a:r>
          </a:p>
        </p:txBody>
      </p:sp>
      <p:pic>
        <p:nvPicPr>
          <p:cNvPr id="1025" name="Picture 5" descr="A picture containing text&#10;&#10;Description automatically generated">
            <a:extLst>
              <a:ext uri="{FF2B5EF4-FFF2-40B4-BE49-F238E27FC236}">
                <a16:creationId xmlns:a16="http://schemas.microsoft.com/office/drawing/2014/main" id="{91EBFEB1-9E5B-42A9-B4B2-6F79694D5DB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381217" y="8152222"/>
            <a:ext cx="8036450" cy="475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7" descr="A screenshot of a computer&#10;&#10;Description automatically generated with low confidence">
            <a:extLst>
              <a:ext uri="{FF2B5EF4-FFF2-40B4-BE49-F238E27FC236}">
                <a16:creationId xmlns:a16="http://schemas.microsoft.com/office/drawing/2014/main" id="{F5DAC31B-1114-4854-91C8-55985D1045E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432387" y="15086399"/>
            <a:ext cx="7952388" cy="5494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a:extLst>
              <a:ext uri="{FF2B5EF4-FFF2-40B4-BE49-F238E27FC236}">
                <a16:creationId xmlns:a16="http://schemas.microsoft.com/office/drawing/2014/main" id="{FFBE817D-6F96-4AE4-BD07-BD8187D5ECE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381217" y="23052491"/>
            <a:ext cx="8036450" cy="3896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 name="Text Box 191">
            <a:extLst>
              <a:ext uri="{FF2B5EF4-FFF2-40B4-BE49-F238E27FC236}">
                <a16:creationId xmlns:a16="http://schemas.microsoft.com/office/drawing/2014/main" id="{6C68D456-F604-4861-AF0C-A424F9D560D3}"/>
              </a:ext>
            </a:extLst>
          </p:cNvPr>
          <p:cNvSpPr txBox="1">
            <a:spLocks noChangeArrowheads="1"/>
          </p:cNvSpPr>
          <p:nvPr/>
        </p:nvSpPr>
        <p:spPr bwMode="auto">
          <a:xfrm>
            <a:off x="20432387" y="20713633"/>
            <a:ext cx="7924142" cy="1134484"/>
          </a:xfrm>
          <a:prstGeom prst="rect">
            <a:avLst/>
          </a:prstGeom>
          <a:solidFill>
            <a:schemeClr val="bg1"/>
          </a:solidFill>
          <a:ln w="12700">
            <a:solidFill>
              <a:schemeClr val="accent1">
                <a:lumMod val="75000"/>
              </a:schemeClr>
            </a:solidFill>
          </a:ln>
          <a:effectLst/>
        </p:spPr>
        <p:txBody>
          <a:bodyPr wrap="square" lIns="154848" tIns="154848" rIns="154848" bIns="15484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lvl="0" algn="just" eaLnBrk="1" hangingPunct="1"/>
            <a:r>
              <a:rPr lang="en-US" sz="2670" b="1" dirty="0">
                <a:latin typeface="Calibri" pitchFamily="34" charset="0"/>
              </a:rPr>
              <a:t>Figure 2: Cytotoxicity of targeted nanoparticles (PLGA-PEG-TF) on glioblastoma cell line E2.</a:t>
            </a:r>
            <a:endParaRPr lang="en-GB" sz="2670" b="1" dirty="0">
              <a:latin typeface="Calibri" pitchFamily="34" charset="0"/>
            </a:endParaRPr>
          </a:p>
        </p:txBody>
      </p:sp>
      <p:sp>
        <p:nvSpPr>
          <p:cNvPr id="58" name="Text Box 191">
            <a:extLst>
              <a:ext uri="{FF2B5EF4-FFF2-40B4-BE49-F238E27FC236}">
                <a16:creationId xmlns:a16="http://schemas.microsoft.com/office/drawing/2014/main" id="{746E45E1-A109-4D4D-9415-2974CA56580E}"/>
              </a:ext>
            </a:extLst>
          </p:cNvPr>
          <p:cNvSpPr txBox="1">
            <a:spLocks noChangeArrowheads="1"/>
          </p:cNvSpPr>
          <p:nvPr/>
        </p:nvSpPr>
        <p:spPr bwMode="auto">
          <a:xfrm>
            <a:off x="20381217" y="13214601"/>
            <a:ext cx="8036451" cy="1134484"/>
          </a:xfrm>
          <a:prstGeom prst="rect">
            <a:avLst/>
          </a:prstGeom>
          <a:solidFill>
            <a:schemeClr val="bg1"/>
          </a:solidFill>
          <a:ln w="12700">
            <a:solidFill>
              <a:schemeClr val="accent1">
                <a:lumMod val="75000"/>
              </a:schemeClr>
            </a:solidFill>
          </a:ln>
          <a:effectLst/>
        </p:spPr>
        <p:txBody>
          <a:bodyPr wrap="square" lIns="154848" tIns="154848" rIns="154848" bIns="15484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lvl="0" algn="just" eaLnBrk="1" hangingPunct="1"/>
            <a:r>
              <a:rPr lang="en-US" sz="2670" b="1" dirty="0">
                <a:latin typeface="Calibri" pitchFamily="34" charset="0"/>
              </a:rPr>
              <a:t>Figure 1: Western blot analysis showing TFR expression on glioblastoma cell lines.</a:t>
            </a:r>
            <a:endParaRPr lang="en-GB" sz="2670" b="1" dirty="0">
              <a:latin typeface="Calibri" pitchFamily="34" charset="0"/>
            </a:endParaRPr>
          </a:p>
        </p:txBody>
      </p:sp>
      <p:pic>
        <p:nvPicPr>
          <p:cNvPr id="59" name="Picture 58">
            <a:extLst>
              <a:ext uri="{FF2B5EF4-FFF2-40B4-BE49-F238E27FC236}">
                <a16:creationId xmlns:a16="http://schemas.microsoft.com/office/drawing/2014/main" id="{515860FB-7254-4E4F-8732-D9071332A6E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569886" y="39162038"/>
            <a:ext cx="3561951" cy="2416074"/>
          </a:xfrm>
          <a:prstGeom prst="rect">
            <a:avLst/>
          </a:prstGeom>
        </p:spPr>
      </p:pic>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4741</TotalTime>
  <Words>1352</Words>
  <Application>Microsoft Office PowerPoint</Application>
  <PresentationFormat>Custom</PresentationFormat>
  <Paragraphs>74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A0/A1</dc:title>
  <dc:creator>Jay Larson</dc:creator>
  <dc:description>Quality poster printing
www.genigraphics.com
1-800-790-4001</dc:description>
  <cp:lastModifiedBy>Ahmed Faheem (Staff)</cp:lastModifiedBy>
  <cp:revision>264</cp:revision>
  <cp:lastPrinted>2019-07-18T11:36:29Z</cp:lastPrinted>
  <dcterms:created xsi:type="dcterms:W3CDTF">2013-02-10T21:14:48Z</dcterms:created>
  <dcterms:modified xsi:type="dcterms:W3CDTF">2023-05-12T19:55:13Z</dcterms:modified>
</cp:coreProperties>
</file>